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7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0973F6-59E6-4463-9336-81EBA5A13041}" type="datetimeFigureOut">
              <a:rPr lang="en-GB"/>
              <a:pPr>
                <a:defRPr/>
              </a:pPr>
              <a:t>31/10/2012</a:t>
            </a:fld>
            <a:endParaRPr lang="en-GB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E193B8-B1DD-403D-A638-9CB87FCDD90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70917-0AD9-479E-92F2-D56D52F8908C}" type="datetimeFigureOut">
              <a:rPr lang="en-GB"/>
              <a:pPr>
                <a:defRPr/>
              </a:pPr>
              <a:t>31/10/2012</a:t>
            </a:fld>
            <a:endParaRPr lang="en-GB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E841-BA52-46F0-9C53-060E7075FC2D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CBA9-E80E-44EC-AB3D-B7350F15DAB8}" type="datetimeFigureOut">
              <a:rPr lang="en-GB"/>
              <a:pPr>
                <a:defRPr/>
              </a:pPr>
              <a:t>31/10/2012</a:t>
            </a:fld>
            <a:endParaRPr lang="en-GB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C7AB7-5AEB-4B05-95B3-E01922CDE5F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2C4EC-5AB6-478B-8BB8-5B6E5A25AA74}" type="datetimeFigureOut">
              <a:rPr lang="en-GB"/>
              <a:pPr>
                <a:defRPr/>
              </a:pPr>
              <a:t>31/10/2012</a:t>
            </a:fld>
            <a:endParaRPr lang="en-GB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609C-7F32-41C7-95AD-DB35B7622FD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D2EEFC-3C52-41B2-BD5B-FBA579EDB6F3}" type="datetimeFigureOut">
              <a:rPr lang="en-GB"/>
              <a:pPr>
                <a:defRPr/>
              </a:pPr>
              <a:t>31/10/2012</a:t>
            </a:fld>
            <a:endParaRPr lang="en-GB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3E4A0A-E8CB-4826-9F0A-6E703ACDA3A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745EFC-F9AB-4265-B784-B45D391E2A60}" type="datetimeFigureOut">
              <a:rPr lang="en-GB"/>
              <a:pPr>
                <a:defRPr/>
              </a:pPr>
              <a:t>31/10/2012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53BAE2-A61D-450E-A236-D418D3CA32F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8CE1C4-1223-4256-8C03-57CC3F1CE39E}" type="datetimeFigureOut">
              <a:rPr lang="en-GB"/>
              <a:pPr>
                <a:defRPr/>
              </a:pPr>
              <a:t>31/10/2012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1EA95D-0161-40A8-AD48-A8EE41F1409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85C0D2-FAA0-46AC-8EEC-B9BAEDD9BB54}" type="datetimeFigureOut">
              <a:rPr lang="en-GB"/>
              <a:pPr>
                <a:defRPr/>
              </a:pPr>
              <a:t>31/10/2012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727B2B-B2C9-4FE8-8CCE-2EE36272E2B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6F81-01D6-450D-9636-9215D3A6E606}" type="datetimeFigureOut">
              <a:rPr lang="en-GB"/>
              <a:pPr>
                <a:defRPr/>
              </a:pPr>
              <a:t>31/10/2012</a:t>
            </a:fld>
            <a:endParaRPr lang="en-GB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FFA9A-EBA4-4DB9-8F11-CD271B19D08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5C5BC4-5284-4FA1-B1C0-7522D537A138}" type="datetimeFigureOut">
              <a:rPr lang="en-GB"/>
              <a:pPr>
                <a:defRPr/>
              </a:pPr>
              <a:t>31/10/2012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1708C5-7DCF-4395-86FD-82484A1493C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8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2DDE1B-2BEE-4C9D-B016-5649D980CE4C}" type="datetimeFigureOut">
              <a:rPr lang="en-GB"/>
              <a:pPr>
                <a:defRPr/>
              </a:pPr>
              <a:t>31/10/2012</a:t>
            </a:fld>
            <a:endParaRPr lang="en-GB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E641A13-FBE5-4878-BFC4-18B608AB4E4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DA4B84C-BF18-49CB-BF0D-60D9206CBC19}" type="datetimeFigureOut">
              <a:rPr lang="en-GB"/>
              <a:pPr>
                <a:defRPr/>
              </a:pPr>
              <a:t>31/10/2012</a:t>
            </a:fld>
            <a:endParaRPr lang="en-GB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47C102-D6A6-4BC0-9AEA-14C7867F8C9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ialnet.unirioja.es/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://www.erevistas.csic.es/" TargetMode="External"/><Relationship Id="rId2" Type="http://schemas.openxmlformats.org/officeDocument/2006/relationships/hyperlink" Target="http://www.poblacionysociedad.org.ar/index.php?go=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atindex.unam.mx/" TargetMode="External"/><Relationship Id="rId5" Type="http://schemas.openxmlformats.org/officeDocument/2006/relationships/hyperlink" Target="http://www.scielo.org.ar/scielo.php?script=sci_serial&amp;pid=1852-8562&amp;lng=es&amp;nrm=iso" TargetMode="External"/><Relationship Id="rId4" Type="http://schemas.openxmlformats.org/officeDocument/2006/relationships/hyperlink" Target="http://www.caicyt.gov.ar/" TargetMode="External"/><Relationship Id="rId9" Type="http://schemas.openxmlformats.org/officeDocument/2006/relationships/hyperlink" Target="http://www.doaj.org/doaj?func=findJournals&amp;uiLanguage=en&amp;hybrid=&amp;query=poblacion+&amp;+socieda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logo &amp; ro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3213100"/>
            <a:ext cx="35337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468313" y="1916113"/>
            <a:ext cx="8353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>
                <a:latin typeface="Lucida Sans Unicode" pitchFamily="34" charset="0"/>
              </a:rPr>
              <a:t>Las ciencias Sociales y el acceso abierto: la experiencia de</a:t>
            </a:r>
          </a:p>
        </p:txBody>
      </p:sp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0" y="5732463"/>
            <a:ext cx="9144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400" b="1">
                <a:latin typeface="Lucida Sans Unicode" pitchFamily="34" charset="0"/>
              </a:rPr>
              <a:t>Raquel Gil Montero</a:t>
            </a:r>
            <a:r>
              <a:rPr lang="es-AR" sz="1400">
                <a:latin typeface="Lucida Sans Unicode" pitchFamily="34" charset="0"/>
              </a:rPr>
              <a:t> (Directora de la revista - CONICET) - </a:t>
            </a:r>
            <a:r>
              <a:rPr lang="es-AR" sz="1400" b="1">
                <a:latin typeface="Lucida Sans Unicode" pitchFamily="34" charset="0"/>
              </a:rPr>
              <a:t>Gustavo Carello</a:t>
            </a:r>
            <a:r>
              <a:rPr lang="es-AR" sz="1400">
                <a:latin typeface="Lucida Sans Unicode" pitchFamily="34" charset="0"/>
              </a:rPr>
              <a:t> (Encargado de Publicación Electrónica - CONICET) - </a:t>
            </a:r>
            <a:r>
              <a:rPr lang="es-AR" sz="1400" b="1">
                <a:latin typeface="Lucida Sans Unicode" pitchFamily="34" charset="0"/>
              </a:rPr>
              <a:t>Julieta Krapovickas</a:t>
            </a:r>
            <a:r>
              <a:rPr lang="es-AR" sz="1400">
                <a:latin typeface="Lucida Sans Unicode" pitchFamily="34" charset="0"/>
              </a:rPr>
              <a:t> (Auxiliar de redacción – CONICET) - </a:t>
            </a:r>
            <a:r>
              <a:rPr lang="es-AR" sz="1400" b="1">
                <a:latin typeface="Lucida Sans Unicode" pitchFamily="34" charset="0"/>
              </a:rPr>
              <a:t>Fernando Longhi</a:t>
            </a:r>
            <a:r>
              <a:rPr lang="es-AR" sz="1400">
                <a:latin typeface="Lucida Sans Unicode" pitchFamily="34" charset="0"/>
              </a:rPr>
              <a:t> (Integrante del Comité Editorial – CONICET) - </a:t>
            </a:r>
            <a:r>
              <a:rPr lang="es-AR" sz="1400" b="1">
                <a:latin typeface="Lucida Sans Unicode" pitchFamily="34" charset="0"/>
              </a:rPr>
              <a:t>Flavia Macías</a:t>
            </a:r>
            <a:r>
              <a:rPr lang="es-AR" sz="1400">
                <a:latin typeface="Lucida Sans Unicode" pitchFamily="34" charset="0"/>
              </a:rPr>
              <a:t> (Secretaria de Redacción – CONICET) - </a:t>
            </a:r>
            <a:r>
              <a:rPr lang="es-AR" sz="1400" b="1">
                <a:latin typeface="Lucida Sans Unicode" pitchFamily="34" charset="0"/>
              </a:rPr>
              <a:t>Matilde</a:t>
            </a:r>
            <a:r>
              <a:rPr lang="es-AR" sz="1400">
                <a:latin typeface="Lucida Sans Unicode" pitchFamily="34" charset="0"/>
              </a:rPr>
              <a:t> </a:t>
            </a:r>
            <a:r>
              <a:rPr lang="es-AR" sz="1400" b="1">
                <a:latin typeface="Lucida Sans Unicode" pitchFamily="34" charset="0"/>
              </a:rPr>
              <a:t>Malizia</a:t>
            </a:r>
            <a:r>
              <a:rPr lang="es-AR" sz="1400">
                <a:latin typeface="Lucida Sans Unicode" pitchFamily="34" charset="0"/>
              </a:rPr>
              <a:t> (Integrante del Comité Editorial – CONICET) - </a:t>
            </a:r>
            <a:r>
              <a:rPr lang="es-AR" sz="1400" b="1">
                <a:latin typeface="Lucida Sans Unicode" pitchFamily="34" charset="0"/>
              </a:rPr>
              <a:t>Lucía Zucchi</a:t>
            </a:r>
            <a:r>
              <a:rPr lang="es-AR" sz="1400">
                <a:latin typeface="Lucida Sans Unicode" pitchFamily="34" charset="0"/>
              </a:rPr>
              <a:t> (Edición de originales y cubierta - CONICET)</a:t>
            </a:r>
            <a:endParaRPr lang="es-ES_tradnl" sz="1400">
              <a:latin typeface="Lucida Sans Unicode" pitchFamily="34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179388" y="333375"/>
            <a:ext cx="8748712" cy="1223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es-ES_tradnl" sz="3000" dirty="0" smtClean="0">
                <a:solidFill>
                  <a:schemeClr val="tx1"/>
                </a:solidFill>
                <a:latin typeface="Franklin Gothic Book" pitchFamily="34" charset="0"/>
              </a:rPr>
              <a:t>JORNADA VIRTUAL DE ACCESO ABIERTO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s-ES_tradnl" sz="3000" dirty="0" smtClean="0">
                <a:solidFill>
                  <a:schemeClr val="tx1"/>
                </a:solidFill>
                <a:latin typeface="Franklin Gothic Book" pitchFamily="34" charset="0"/>
              </a:rPr>
              <a:t>ARGENTINA 2012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s-ES_tradnl" sz="2800" dirty="0" smtClean="0">
                <a:solidFill>
                  <a:schemeClr val="tx1"/>
                </a:solidFill>
                <a:latin typeface="Calibri" pitchFamily="34" charset="0"/>
              </a:rPr>
              <a:t>1 de Noviembre de 2012</a:t>
            </a:r>
          </a:p>
          <a:p>
            <a:pPr algn="l" fontAlgn="auto">
              <a:spcAft>
                <a:spcPts val="0"/>
              </a:spcAft>
              <a:defRPr/>
            </a:pPr>
            <a:endParaRPr lang="es-ES_tradnl" sz="24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3600" dirty="0" smtClean="0">
                <a:latin typeface="Calibri" pitchFamily="34" charset="0"/>
              </a:rPr>
              <a:t>Primer número </a:t>
            </a:r>
            <a:r>
              <a:rPr lang="es-ES_tradnl" sz="3600" dirty="0" smtClean="0">
                <a:latin typeface="Calibri" pitchFamily="34" charset="0"/>
              </a:rPr>
              <a:t>1993 (cumplimos </a:t>
            </a:r>
            <a:r>
              <a:rPr lang="es-ES_tradnl" sz="3600" smtClean="0">
                <a:latin typeface="Calibri" pitchFamily="34" charset="0"/>
              </a:rPr>
              <a:t>20 años en 2013!)</a:t>
            </a:r>
            <a:endParaRPr lang="es-ES_tradnl" sz="36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sz="3600" dirty="0" smtClean="0">
                <a:latin typeface="Calibri" pitchFamily="34" charset="0"/>
              </a:rPr>
              <a:t>Crisis de los años 90: periodicidad</a:t>
            </a:r>
          </a:p>
          <a:p>
            <a:pPr>
              <a:lnSpc>
                <a:spcPct val="90000"/>
              </a:lnSpc>
            </a:pPr>
            <a:r>
              <a:rPr lang="es-ES_tradnl" sz="3600" dirty="0" smtClean="0">
                <a:latin typeface="Calibri" pitchFamily="34" charset="0"/>
              </a:rPr>
              <a:t>2008: volver al volumen anual</a:t>
            </a:r>
          </a:p>
          <a:p>
            <a:pPr>
              <a:lnSpc>
                <a:spcPct val="90000"/>
              </a:lnSpc>
            </a:pPr>
            <a:r>
              <a:rPr lang="es-ES_tradnl" sz="3600" dirty="0" smtClean="0">
                <a:latin typeface="Calibri" pitchFamily="34" charset="0"/>
              </a:rPr>
              <a:t>2009: Ingreso al </a:t>
            </a:r>
            <a:r>
              <a:rPr lang="es-AR" sz="3600" dirty="0" smtClean="0">
                <a:latin typeface="Calibri" pitchFamily="34" charset="0"/>
              </a:rPr>
              <a:t>Núcleo Básico de Revistas del </a:t>
            </a:r>
            <a:r>
              <a:rPr lang="es-AR" sz="3600" dirty="0" err="1" smtClean="0">
                <a:latin typeface="Calibri" pitchFamily="34" charset="0"/>
              </a:rPr>
              <a:t>CAICyT</a:t>
            </a:r>
            <a:r>
              <a:rPr lang="es-AR" sz="3600" dirty="0" smtClean="0">
                <a:latin typeface="Calibri" pitchFamily="34" charset="0"/>
              </a:rPr>
              <a:t> y a </a:t>
            </a:r>
            <a:r>
              <a:rPr lang="es-ES_tradnl" sz="3600" dirty="0" err="1" smtClean="0">
                <a:latin typeface="Calibri" pitchFamily="34" charset="0"/>
              </a:rPr>
              <a:t>SciELO</a:t>
            </a:r>
            <a:r>
              <a:rPr lang="es-ES_tradnl" sz="3600" dirty="0" smtClean="0">
                <a:latin typeface="Calibri" pitchFamily="34" charset="0"/>
              </a:rPr>
              <a:t> (</a:t>
            </a:r>
            <a:r>
              <a:rPr lang="en-US" sz="3600" dirty="0" smtClean="0">
                <a:latin typeface="Calibri" pitchFamily="34" charset="0"/>
              </a:rPr>
              <a:t>Scientific Electronic Library on Line</a:t>
            </a:r>
            <a:r>
              <a:rPr lang="es-ES_tradnl" sz="3600" dirty="0" smtClean="0">
                <a:latin typeface="Calibri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s-ES_tradnl" sz="3600" dirty="0" smtClean="0">
                <a:latin typeface="Calibri" pitchFamily="34" charset="0"/>
              </a:rPr>
              <a:t>Página web (inicio en 2007, concreción en 2009)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_tradnl" sz="3600" dirty="0" smtClean="0">
              <a:latin typeface="Calibri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>
                <a:latin typeface="Calibri" pitchFamily="34" charset="0"/>
              </a:rPr>
              <a:t>El camino hacia el acceso abierto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/>
              <a:t>La página web</a:t>
            </a:r>
          </a:p>
        </p:txBody>
      </p:sp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069975"/>
            <a:ext cx="7488237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es-ES_tradnl" smtClean="0">
                <a:latin typeface="Calibri" pitchFamily="34" charset="0"/>
              </a:rPr>
              <a:t>Primero pensada como medio de difusión</a:t>
            </a:r>
          </a:p>
          <a:p>
            <a:r>
              <a:rPr lang="es-ES_tradnl" smtClean="0">
                <a:latin typeface="Calibri" pitchFamily="34" charset="0"/>
              </a:rPr>
              <a:t>Debate en torno al acceso abierto: socialización del conocimiento</a:t>
            </a:r>
          </a:p>
          <a:p>
            <a:r>
              <a:rPr lang="es-ES_tradnl" smtClean="0">
                <a:latin typeface="Calibri" pitchFamily="34" charset="0"/>
              </a:rPr>
              <a:t>Desafíos</a:t>
            </a:r>
          </a:p>
          <a:p>
            <a:pPr lvl="1"/>
            <a:r>
              <a:rPr lang="es-ES_tradnl" smtClean="0">
                <a:latin typeface="Calibri" pitchFamily="34" charset="0"/>
              </a:rPr>
              <a:t>Mantener la calidad de la publicación</a:t>
            </a:r>
          </a:p>
          <a:p>
            <a:pPr lvl="1"/>
            <a:r>
              <a:rPr lang="es-ES_tradnl" smtClean="0">
                <a:latin typeface="Calibri" pitchFamily="34" charset="0"/>
              </a:rPr>
              <a:t>Garantizar derechos de autor</a:t>
            </a:r>
          </a:p>
          <a:p>
            <a:pPr lvl="1"/>
            <a:r>
              <a:rPr lang="es-ES_tradnl" smtClean="0">
                <a:latin typeface="Calibri" pitchFamily="34" charset="0"/>
              </a:rPr>
              <a:t>Conocer y tomar decisiones acerca de diferentes aspectos del acceso abierto (autorización del autor, trabajos publicados en vol. Anteriores)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>
                <a:latin typeface="Calibri" pitchFamily="34" charset="0"/>
              </a:rPr>
              <a:t>La página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20775"/>
            <a:ext cx="8324850" cy="562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/>
              <a:t>Impacto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smtClean="0"/>
              <a:t>Mayor visibilidad</a:t>
            </a:r>
          </a:p>
          <a:p>
            <a:r>
              <a:rPr lang="es-ES_tradnl" smtClean="0"/>
              <a:t>Aumento de las consultas</a:t>
            </a:r>
          </a:p>
          <a:p>
            <a:r>
              <a:rPr lang="es-ES_tradnl" smtClean="0"/>
              <a:t>Aumento de los artículos recibidos</a:t>
            </a:r>
          </a:p>
          <a:p>
            <a:r>
              <a:rPr lang="es-ES_tradnl" smtClean="0"/>
              <a:t>Aumento del trabajo!!</a:t>
            </a:r>
          </a:p>
          <a:p>
            <a:r>
              <a:rPr lang="es-ES_tradnl" smtClean="0"/>
              <a:t>Nuevos desafíos a partir de intentar acceder a indexadores cada vez más exigentes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/>
              <a:t>Impacto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5" descr="round_arrow_left_16x1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01800" y="2055813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457200" y="1147763"/>
            <a:ext cx="8435975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Lucida Sans Unicode" pitchFamily="34" charset="0"/>
              <a:buAutoNum type="arabicPeriod"/>
            </a:pPr>
            <a:r>
              <a:rPr lang="es-ES_tradnl" sz="1900">
                <a:latin typeface="Calibri" pitchFamily="34" charset="0"/>
              </a:rPr>
              <a:t>Integra el Núcleo Básico de Revistas Científicas Argentinas del </a:t>
            </a:r>
            <a:r>
              <a:rPr lang="es-ES_tradnl" sz="1900">
                <a:latin typeface="Calibri" pitchFamily="34" charset="0"/>
                <a:hlinkClick r:id="rId4"/>
              </a:rPr>
              <a:t>CAICYT</a:t>
            </a:r>
            <a:r>
              <a:rPr lang="es-ES_tradnl" sz="1900">
                <a:latin typeface="Calibri" pitchFamily="34" charset="0"/>
              </a:rPr>
              <a:t> (Centro Argentino de Información Científica y Tecnológica).</a:t>
            </a:r>
          </a:p>
          <a:p>
            <a:pPr marL="457200" indent="-457200">
              <a:buFont typeface="Lucida Sans Unicode" pitchFamily="34" charset="0"/>
              <a:buAutoNum type="arabicPeriod"/>
            </a:pPr>
            <a:r>
              <a:rPr lang="es-ES_tradnl" sz="1900">
                <a:latin typeface="Calibri" pitchFamily="34" charset="0"/>
              </a:rPr>
              <a:t>Forma parte de la biblioteca electrónica de </a:t>
            </a:r>
            <a:r>
              <a:rPr lang="es-ES_tradnl" sz="1900">
                <a:latin typeface="Calibri" pitchFamily="34" charset="0"/>
                <a:hlinkClick r:id="rId5"/>
              </a:rPr>
              <a:t>SciELO</a:t>
            </a:r>
            <a:r>
              <a:rPr lang="es-ES_tradnl" sz="1900">
                <a:latin typeface="Calibri" pitchFamily="34" charset="0"/>
              </a:rPr>
              <a:t> (Scientific Electronic Library Online), la red iberoamericana de colecciones de revistas científicas en texto completo y con acceso abierto, libre y gratuito.</a:t>
            </a:r>
          </a:p>
          <a:p>
            <a:pPr marL="457200" indent="-457200">
              <a:buFont typeface="Lucida Sans Unicode" pitchFamily="34" charset="0"/>
              <a:buAutoNum type="arabicPeriod"/>
            </a:pPr>
            <a:r>
              <a:rPr lang="es-ES_tradnl" sz="1900">
                <a:latin typeface="Calibri" pitchFamily="34" charset="0"/>
              </a:rPr>
              <a:t>Participa del catalogo </a:t>
            </a:r>
            <a:r>
              <a:rPr lang="es-ES_tradnl" sz="1900">
                <a:latin typeface="Calibri" pitchFamily="34" charset="0"/>
                <a:hlinkClick r:id="rId6"/>
              </a:rPr>
              <a:t>LATINDEX</a:t>
            </a:r>
            <a:r>
              <a:rPr lang="es-ES_tradnl" sz="1900">
                <a:latin typeface="Calibri" pitchFamily="34" charset="0"/>
              </a:rPr>
              <a:t>, el sistema regional de información en línea para revistas científicas de América Latina, el Caribe, España y Portugal.</a:t>
            </a:r>
          </a:p>
          <a:p>
            <a:pPr marL="457200" indent="-457200">
              <a:buFont typeface="Lucida Sans Unicode" pitchFamily="34" charset="0"/>
              <a:buAutoNum type="arabicPeriod"/>
            </a:pPr>
            <a:r>
              <a:rPr lang="es-ES_tradnl" sz="1900">
                <a:latin typeface="Calibri" pitchFamily="34" charset="0"/>
              </a:rPr>
              <a:t>Integra la Plataforma Open Access de Revistas Científicas Electrónicas Españolas y Latinoamericanas </a:t>
            </a:r>
            <a:r>
              <a:rPr lang="es-ES_tradnl" sz="1900">
                <a:latin typeface="Calibri" pitchFamily="34" charset="0"/>
                <a:hlinkClick r:id="rId7"/>
              </a:rPr>
              <a:t>E-Revistas</a:t>
            </a:r>
            <a:r>
              <a:rPr lang="es-ES_tradnl" sz="1900">
                <a:latin typeface="Calibri" pitchFamily="34" charset="0"/>
              </a:rPr>
              <a:t> (CSIC).</a:t>
            </a:r>
          </a:p>
          <a:p>
            <a:pPr marL="457200" indent="-457200">
              <a:buFont typeface="Lucida Sans Unicode" pitchFamily="34" charset="0"/>
              <a:buAutoNum type="arabicPeriod"/>
            </a:pPr>
            <a:r>
              <a:rPr lang="es-ES_tradnl" sz="1900">
                <a:latin typeface="Calibri" pitchFamily="34" charset="0"/>
              </a:rPr>
              <a:t>Se encuentra en el portal de difusión de la producción científica hispánica </a:t>
            </a:r>
            <a:r>
              <a:rPr lang="es-ES_tradnl" sz="1900">
                <a:latin typeface="Calibri" pitchFamily="34" charset="0"/>
                <a:hlinkClick r:id="rId8"/>
              </a:rPr>
              <a:t>DIALNET</a:t>
            </a:r>
            <a:r>
              <a:rPr lang="es-ES_tradnl" sz="1900">
                <a:latin typeface="Calibri" pitchFamily="34" charset="0"/>
              </a:rPr>
              <a:t>  (Difusión de Alertas en la Red).</a:t>
            </a:r>
          </a:p>
          <a:p>
            <a:pPr marL="457200" indent="-457200">
              <a:buFont typeface="Lucida Sans Unicode" pitchFamily="34" charset="0"/>
              <a:buAutoNum type="arabicPeriod"/>
            </a:pPr>
            <a:r>
              <a:rPr lang="en-GB" sz="1900">
                <a:latin typeface="Calibri" pitchFamily="34" charset="0"/>
              </a:rPr>
              <a:t>Participa del Directory Open Access Journals (DOAJ). </a:t>
            </a:r>
            <a:br>
              <a:rPr lang="en-GB" sz="1900">
                <a:latin typeface="Calibri" pitchFamily="34" charset="0"/>
              </a:rPr>
            </a:br>
            <a:r>
              <a:rPr lang="en-GB" sz="1900">
                <a:latin typeface="Calibri" pitchFamily="34" charset="0"/>
                <a:hlinkClick r:id="rId9"/>
              </a:rPr>
              <a:t>http://www.doaj.org/doaj?func=findJournals&amp;uiLanguage=en&amp;hybrid=&amp;query=poblacion+%26+sociedad</a:t>
            </a:r>
            <a:endParaRPr lang="en-GB" sz="1900">
              <a:latin typeface="Calibri" pitchFamily="34" charset="0"/>
            </a:endParaRPr>
          </a:p>
          <a:p>
            <a:pPr marL="457200" indent="-457200">
              <a:buFont typeface="Lucida Sans Unicode" pitchFamily="34" charset="0"/>
              <a:buAutoNum type="arabicPeriod"/>
            </a:pPr>
            <a:r>
              <a:rPr lang="en-GB" sz="1900">
                <a:latin typeface="Calibri" pitchFamily="34" charset="0"/>
              </a:rPr>
              <a:t>Próximamente estaremos en EBSCO (trámite en etapa final)</a:t>
            </a:r>
            <a:endParaRPr lang="es-ES_tradnl" sz="1900"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s-ES_tradnl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</a:rPr>
              <a:t>Indizadores</a:t>
            </a:r>
            <a:r>
              <a:rPr lang="es-ES_tradnl" dirty="0" smtClean="0">
                <a:latin typeface="Calibri" pitchFamily="34" charset="0"/>
              </a:rPr>
              <a:t> </a:t>
            </a:r>
            <a:r>
              <a:rPr lang="es-ES_tradnl" sz="41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</a:rPr>
              <a:t>y Directorios </a:t>
            </a:r>
          </a:p>
          <a:p>
            <a:pPr>
              <a:defRPr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600" smtClean="0">
                <a:latin typeface="Calibri" pitchFamily="34" charset="0"/>
              </a:rPr>
              <a:t>Incremento tasa de rechazo</a:t>
            </a:r>
          </a:p>
          <a:p>
            <a:r>
              <a:rPr lang="es-ES_tradnl" sz="3600" smtClean="0">
                <a:latin typeface="Calibri" pitchFamily="34" charset="0"/>
              </a:rPr>
              <a:t>Dificultades que se presentan por la incorporación de nuevas tecnologías</a:t>
            </a:r>
          </a:p>
          <a:p>
            <a:r>
              <a:rPr lang="es-ES_tradnl" sz="3600" smtClean="0">
                <a:latin typeface="Calibri" pitchFamily="34" charset="0"/>
              </a:rPr>
              <a:t>Financiamiento</a:t>
            </a:r>
          </a:p>
          <a:p>
            <a:r>
              <a:rPr lang="es-ES_tradnl" sz="3600" smtClean="0">
                <a:latin typeface="Calibri" pitchFamily="34" charset="0"/>
              </a:rPr>
              <a:t>Publicar en otros idiomas</a:t>
            </a:r>
          </a:p>
          <a:p>
            <a:r>
              <a:rPr lang="es-ES_tradnl" sz="3600" smtClean="0">
                <a:latin typeface="Calibri" pitchFamily="34" charset="0"/>
              </a:rPr>
              <a:t>Las revistas de Ciencias Sociales hoy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>
                <a:latin typeface="Calibri" pitchFamily="34" charset="0"/>
              </a:rPr>
              <a:t>Publicar en Argentina hoy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logo &amp; ro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420938"/>
            <a:ext cx="4613275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1116013" y="1628775"/>
            <a:ext cx="7129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000">
                <a:latin typeface="Calibri" pitchFamily="34" charset="0"/>
              </a:rPr>
              <a:t>www.poblacionysociedad.org.ar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403</Words>
  <Application>Microsoft Office PowerPoint</Application>
  <PresentationFormat>Presentación en pantalla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Concurrencia</vt:lpstr>
      <vt:lpstr>Presentación de PowerPoint</vt:lpstr>
      <vt:lpstr>El camino hacia el acceso abierto</vt:lpstr>
      <vt:lpstr>La página web</vt:lpstr>
      <vt:lpstr>La página web</vt:lpstr>
      <vt:lpstr>Impacto</vt:lpstr>
      <vt:lpstr>Impacto</vt:lpstr>
      <vt:lpstr>Presentación de PowerPoint</vt:lpstr>
      <vt:lpstr>Publicar en Argentina hoy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julieta</dc:creator>
  <cp:lastModifiedBy>Raquel Gil Montero</cp:lastModifiedBy>
  <cp:revision>2</cp:revision>
  <dcterms:created xsi:type="dcterms:W3CDTF">2012-10-31T16:45:39Z</dcterms:created>
  <dcterms:modified xsi:type="dcterms:W3CDTF">2012-10-31T22:49:10Z</dcterms:modified>
</cp:coreProperties>
</file>